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80" r:id="rId14"/>
    <p:sldId id="279" r:id="rId15"/>
    <p:sldId id="278" r:id="rId16"/>
    <p:sldId id="269" r:id="rId17"/>
    <p:sldId id="282" r:id="rId18"/>
    <p:sldId id="270" r:id="rId19"/>
    <p:sldId id="277" r:id="rId20"/>
    <p:sldId id="271" r:id="rId21"/>
    <p:sldId id="272" r:id="rId22"/>
    <p:sldId id="273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84" autoAdjust="0"/>
  </p:normalViewPr>
  <p:slideViewPr>
    <p:cSldViewPr snapToGrid="0">
      <p:cViewPr varScale="1">
        <p:scale>
          <a:sx n="49" d="100"/>
          <a:sy n="49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0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6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3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81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9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2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8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7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0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1710-DF68-507A-D538-943CB645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7433-8626-3CF3-510D-A0F22529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C750-9F3C-6890-8FFF-59E25625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C66D-C137-5650-BE9D-41532906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D114-1ACA-A5EF-D338-EE996E21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9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4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844080-532E-4F22-85C8-B25180CA9371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2C1637-8E00-4E6F-8CDD-4064AD026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a.ac.uk/sites/default/files/documents/2022-08/EPA-1-1-2022%20v1.1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1D9EA-10BB-6AB0-1A9F-207E374EA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33" y="1124125"/>
            <a:ext cx="8689976" cy="1844385"/>
          </a:xfrm>
        </p:spPr>
        <p:txBody>
          <a:bodyPr>
            <a:normAutofit/>
          </a:bodyPr>
          <a:lstStyle/>
          <a:p>
            <a:r>
              <a:rPr lang="en-GB" sz="4000"/>
              <a:t>Making the most out of your Anaesthetics training in Wales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386CD-0FA6-6A87-BAF0-A0388F9BE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33" y="3013746"/>
            <a:ext cx="8689976" cy="107888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ACCS Induction September 2022</a:t>
            </a:r>
          </a:p>
          <a:p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Dr Louise Allman, Training Programme Director</a:t>
            </a:r>
          </a:p>
        </p:txBody>
      </p:sp>
    </p:spTree>
    <p:extLst>
      <p:ext uri="{BB962C8B-B14F-4D97-AF65-F5344CB8AC3E}">
        <p14:creationId xmlns:p14="http://schemas.microsoft.com/office/powerpoint/2010/main" val="261801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D41D-0E36-23AD-32C3-D22274A2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4281"/>
            <a:ext cx="10364451" cy="885217"/>
          </a:xfrm>
        </p:spPr>
        <p:txBody>
          <a:bodyPr/>
          <a:lstStyle/>
          <a:p>
            <a:r>
              <a:rPr lang="en-GB" dirty="0"/>
              <a:t>Simulation syllabus for IAC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523E2-565B-9CED-FE24-6C0FEA08A8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1668" y="1089498"/>
            <a:ext cx="7548664" cy="5564221"/>
          </a:xfrm>
        </p:spPr>
      </p:pic>
    </p:spTree>
    <p:extLst>
      <p:ext uri="{BB962C8B-B14F-4D97-AF65-F5344CB8AC3E}">
        <p14:creationId xmlns:p14="http://schemas.microsoft.com/office/powerpoint/2010/main" val="391305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CF40-C8F0-175E-BC57-D62AC6E5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DC10E-2B8C-FD3A-A878-0D2E428A32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15183" y="194552"/>
            <a:ext cx="7568119" cy="6498077"/>
          </a:xfrm>
        </p:spPr>
      </p:pic>
    </p:spTree>
    <p:extLst>
      <p:ext uri="{BB962C8B-B14F-4D97-AF65-F5344CB8AC3E}">
        <p14:creationId xmlns:p14="http://schemas.microsoft.com/office/powerpoint/2010/main" val="318054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EB630D-391B-0172-6F8A-0A394B7D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LO7-C</a:t>
            </a:r>
            <a:r>
              <a:rPr lang="en-GB" sz="3200" dirty="0">
                <a:solidFill>
                  <a:schemeClr val="bg1"/>
                </a:solidFill>
              </a:rPr>
              <a:t>rib sheet </a:t>
            </a:r>
            <a:r>
              <a:rPr lang="en-GB" sz="1600" dirty="0">
                <a:solidFill>
                  <a:schemeClr val="bg1"/>
                </a:solidFill>
              </a:rPr>
              <a:t>(table designed by Natalie </a:t>
            </a:r>
            <a:r>
              <a:rPr lang="en-GB" sz="1600" dirty="0" err="1">
                <a:solidFill>
                  <a:schemeClr val="bg1"/>
                </a:solidFill>
              </a:rPr>
              <a:t>mincher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9DB5E3F-E590-10F0-57C3-73329C77D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80" y="1969477"/>
            <a:ext cx="97937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3552E9F-9A60-78C2-CC06-382045AF8C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8" y="643466"/>
            <a:ext cx="95640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0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19AB-1802-9170-758A-9BC76DC56F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2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9F0D-512D-AFD7-A525-BA9E8849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Sedation HALO 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0F2DDE9C-C5B9-CEB6-86A4-5AB7A52E9A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65" y="2214694"/>
            <a:ext cx="9902756" cy="2804778"/>
          </a:xfrm>
        </p:spPr>
      </p:pic>
    </p:spTree>
    <p:extLst>
      <p:ext uri="{BB962C8B-B14F-4D97-AF65-F5344CB8AC3E}">
        <p14:creationId xmlns:p14="http://schemas.microsoft.com/office/powerpoint/2010/main" val="112899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B2AD-65A6-900C-3CE5-FED9A55D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DD1937-9BF6-96C5-B24E-21D2F604C8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4650" b="14013"/>
          <a:stretch/>
        </p:blipFill>
        <p:spPr>
          <a:xfrm>
            <a:off x="2405575" y="108738"/>
            <a:ext cx="7944655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2969FD-7F04-5742-708E-D7AA5B3AF9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26469" y="0"/>
            <a:ext cx="72373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0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CED0-0B02-A9C5-F60C-AFD8CF61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C8EB44-EB07-CA5B-7F9E-F6958272C1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66477"/>
          <a:stretch/>
        </p:blipFill>
        <p:spPr>
          <a:xfrm>
            <a:off x="2120630" y="1039237"/>
            <a:ext cx="7684851" cy="534210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B0A5EC3-256F-6420-8FE7-AD65B288E843}"/>
              </a:ext>
            </a:extLst>
          </p:cNvPr>
          <p:cNvSpPr/>
          <p:nvPr/>
        </p:nvSpPr>
        <p:spPr>
          <a:xfrm flipV="1">
            <a:off x="1392703" y="2869807"/>
            <a:ext cx="727928" cy="140027"/>
          </a:xfrm>
          <a:prstGeom prst="rightArrow">
            <a:avLst>
              <a:gd name="adj1" fmla="val 50000"/>
              <a:gd name="adj2" fmla="val 47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74FB83-233A-BF02-0E9D-BE0B98A1A99E}"/>
              </a:ext>
            </a:extLst>
          </p:cNvPr>
          <p:cNvSpPr/>
          <p:nvPr/>
        </p:nvSpPr>
        <p:spPr>
          <a:xfrm>
            <a:off x="1392703" y="3601337"/>
            <a:ext cx="727926" cy="19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A18431-D5D6-5E25-7B24-A16EDEEDAD2F}"/>
              </a:ext>
            </a:extLst>
          </p:cNvPr>
          <p:cNvSpPr/>
          <p:nvPr/>
        </p:nvSpPr>
        <p:spPr>
          <a:xfrm>
            <a:off x="1392703" y="4712677"/>
            <a:ext cx="727926" cy="154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454C8C-3909-586F-E1C5-311AE069FA15}"/>
              </a:ext>
            </a:extLst>
          </p:cNvPr>
          <p:cNvSpPr/>
          <p:nvPr/>
        </p:nvSpPr>
        <p:spPr>
          <a:xfrm>
            <a:off x="1392703" y="5134708"/>
            <a:ext cx="727926" cy="153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08D8DC4-D855-7912-CE44-2EF88DBC4052}"/>
              </a:ext>
            </a:extLst>
          </p:cNvPr>
          <p:cNvSpPr/>
          <p:nvPr/>
        </p:nvSpPr>
        <p:spPr>
          <a:xfrm>
            <a:off x="1392703" y="5739618"/>
            <a:ext cx="727926" cy="153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1D0-479C-507F-E098-03DD1E40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83" y="640831"/>
            <a:ext cx="7537717" cy="56075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962C-A880-3B93-DA46-ECCC06D38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 cap="none"/>
              <a:t>ICACCST specifies this to be achieved/evidenced in the 6 month Anaesthetics placement</a:t>
            </a:r>
          </a:p>
          <a:p>
            <a:pPr>
              <a:lnSpc>
                <a:spcPct val="110000"/>
              </a:lnSpc>
            </a:pPr>
            <a:r>
              <a:rPr lang="en-GB" sz="1500" cap="none"/>
              <a:t>Don’t forget about it – initial priority given to EPA 1 &amp; 2, could run out of time</a:t>
            </a:r>
          </a:p>
          <a:p>
            <a:pPr>
              <a:lnSpc>
                <a:spcPct val="110000"/>
              </a:lnSpc>
            </a:pPr>
            <a:r>
              <a:rPr lang="en-GB" sz="1500" cap="none"/>
              <a:t>Discuss with Supervisor/ more senior trainees, what sedation experience is available in your department</a:t>
            </a:r>
          </a:p>
          <a:p>
            <a:pPr>
              <a:lnSpc>
                <a:spcPct val="110000"/>
              </a:lnSpc>
            </a:pPr>
            <a:r>
              <a:rPr lang="en-GB" sz="1500" cap="none"/>
              <a:t>Keep close eye on experience, and discuss with rota-maker EARLY if need more lists</a:t>
            </a:r>
          </a:p>
          <a:p>
            <a:pPr>
              <a:lnSpc>
                <a:spcPct val="110000"/>
              </a:lnSpc>
            </a:pPr>
            <a:r>
              <a:rPr lang="en-GB" sz="1500" cap="none"/>
              <a:t>Required Entrustment Level is 2a.</a:t>
            </a:r>
            <a:endParaRPr lang="en-GB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A541D-0639-FAC1-49F7-7CA3AF42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Halo in Procedural sedation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9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DCF5-223C-22EB-7E0A-86F7E69B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5603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Curriculum summary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62A6C-5641-30D9-08E5-363C56287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31" y="556589"/>
            <a:ext cx="8015293" cy="630141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5AAFC8F-FA38-258F-71AA-1EB1E1BF9060}"/>
              </a:ext>
            </a:extLst>
          </p:cNvPr>
          <p:cNvSpPr/>
          <p:nvPr/>
        </p:nvSpPr>
        <p:spPr>
          <a:xfrm>
            <a:off x="1272423" y="2489982"/>
            <a:ext cx="978408" cy="23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4BE0FE-0F12-878B-E9FE-9BC2040ADF2F}"/>
              </a:ext>
            </a:extLst>
          </p:cNvPr>
          <p:cNvSpPr/>
          <p:nvPr/>
        </p:nvSpPr>
        <p:spPr>
          <a:xfrm flipV="1">
            <a:off x="1272423" y="3534507"/>
            <a:ext cx="978408" cy="116058"/>
          </a:xfrm>
          <a:prstGeom prst="rightArrow">
            <a:avLst>
              <a:gd name="adj1" fmla="val 732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1110527-1833-2963-CFC9-655BF85FB687}"/>
              </a:ext>
            </a:extLst>
          </p:cNvPr>
          <p:cNvSpPr/>
          <p:nvPr/>
        </p:nvSpPr>
        <p:spPr>
          <a:xfrm flipV="1">
            <a:off x="1272423" y="3974121"/>
            <a:ext cx="978408" cy="116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AD214E-736F-7694-A56D-B7A5C71CD94E}"/>
              </a:ext>
            </a:extLst>
          </p:cNvPr>
          <p:cNvSpPr/>
          <p:nvPr/>
        </p:nvSpPr>
        <p:spPr>
          <a:xfrm>
            <a:off x="1226704" y="4128869"/>
            <a:ext cx="978408" cy="603487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5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214E-7AB4-43FE-1AF8-55492B5E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Ask your supervisors &amp; trainee reps to point out training opportunities in your </a:t>
            </a:r>
            <a:r>
              <a:rPr lang="en-GB" cap="none" dirty="0" err="1"/>
              <a:t>healthboard</a:t>
            </a:r>
            <a:endParaRPr lang="en-GB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9F52-3237-0EE0-970A-D9F4AB4164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5410"/>
            <a:ext cx="10363826" cy="4501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Elective DCCV lists</a:t>
            </a:r>
          </a:p>
          <a:p>
            <a:r>
              <a:rPr lang="en-GB" dirty="0"/>
              <a:t>Sedation lists (</a:t>
            </a:r>
            <a:r>
              <a:rPr lang="en-GB" cap="none" dirty="0"/>
              <a:t>dental, endoscopy, bronchoscopy, </a:t>
            </a:r>
            <a:r>
              <a:rPr lang="en-GB" cap="none" dirty="0" err="1"/>
              <a:t>thorocoscopy</a:t>
            </a:r>
            <a:r>
              <a:rPr lang="en-GB" cap="none" dirty="0"/>
              <a:t>, interventional radiology, plus T &amp; O )</a:t>
            </a:r>
          </a:p>
          <a:p>
            <a:r>
              <a:rPr lang="en-GB" cap="none" dirty="0"/>
              <a:t>REGIONAL ANAESTHESIA TEACHING</a:t>
            </a:r>
          </a:p>
          <a:p>
            <a:r>
              <a:rPr lang="en-GB" cap="none" dirty="0"/>
              <a:t>JOURNAL CLUBS, QI </a:t>
            </a:r>
            <a:r>
              <a:rPr lang="en-GB" cap="none" dirty="0" err="1"/>
              <a:t>dept.lead</a:t>
            </a:r>
            <a:r>
              <a:rPr lang="en-GB" cap="none" dirty="0"/>
              <a:t>, TO</a:t>
            </a:r>
          </a:p>
          <a:p>
            <a:r>
              <a:rPr lang="en-GB" cap="none" dirty="0"/>
              <a:t>SIM LAB/ SKILLS LAB</a:t>
            </a:r>
          </a:p>
          <a:p>
            <a:r>
              <a:rPr lang="en-GB" cap="none" dirty="0"/>
              <a:t>Also: </a:t>
            </a:r>
            <a:r>
              <a:rPr lang="en-GB" cap="none" dirty="0" err="1"/>
              <a:t>WSoA</a:t>
            </a:r>
            <a:r>
              <a:rPr lang="en-GB" cap="none" dirty="0"/>
              <a:t> website (generic curriculum talks, critical incident logbook, US logbook) </a:t>
            </a:r>
            <a:r>
              <a:rPr lang="en-GB" cap="none" dirty="0" err="1"/>
              <a:t>RCoA</a:t>
            </a:r>
            <a:r>
              <a:rPr lang="en-GB" cap="none" dirty="0"/>
              <a:t> website, present at a SAW biannual conference.</a:t>
            </a:r>
          </a:p>
        </p:txBody>
      </p:sp>
    </p:spTree>
    <p:extLst>
      <p:ext uri="{BB962C8B-B14F-4D97-AF65-F5344CB8AC3E}">
        <p14:creationId xmlns:p14="http://schemas.microsoft.com/office/powerpoint/2010/main" val="58449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7AEA-81BC-2EC7-F0C1-8114F338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FA69-9967-CF4E-517F-406BEEA4A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</a:t>
            </a:r>
            <a:r>
              <a:rPr lang="en-GB" cap="none" dirty="0"/>
              <a:t>hat to expect and when. On/off-site. Timetabled. Flexibility?</a:t>
            </a:r>
          </a:p>
          <a:p>
            <a:r>
              <a:rPr lang="en-GB" cap="none" dirty="0"/>
              <a:t>Parity with other anaesthetic trainees</a:t>
            </a:r>
          </a:p>
          <a:p>
            <a:r>
              <a:rPr lang="en-GB" cap="none" dirty="0"/>
              <a:t>Not in novice period, &amp; word of caution</a:t>
            </a:r>
          </a:p>
          <a:p>
            <a:r>
              <a:rPr lang="en-GB" cap="none" dirty="0"/>
              <a:t>Document aims and objectives with learning needs to address in PDP &amp; agree with Supervisor- what will EDT be used for (e.g. QI project, taking part in formal </a:t>
            </a:r>
            <a:r>
              <a:rPr lang="en-GB" cap="none" dirty="0" err="1"/>
              <a:t>med.student</a:t>
            </a:r>
            <a:r>
              <a:rPr lang="en-GB" cap="none" dirty="0"/>
              <a:t> teaching, careers talk, clinical)</a:t>
            </a:r>
          </a:p>
          <a:p>
            <a:r>
              <a:rPr lang="en-GB" cap="none" dirty="0"/>
              <a:t>Diarise your EDT, Supervisor will need to r/v and comment in their Supervisor reports/ ESR and whether objectives were met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14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010B-D734-A913-785B-DCC2EC62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6DE4-E388-8A48-D97A-36D855644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382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n-GB" cap="none" dirty="0"/>
              <a:t>rainee Rep</a:t>
            </a:r>
          </a:p>
          <a:p>
            <a:r>
              <a:rPr lang="en-GB" cap="none" dirty="0"/>
              <a:t>ACCS hospital Site Lead</a:t>
            </a:r>
          </a:p>
          <a:p>
            <a:r>
              <a:rPr lang="en-GB" cap="none" dirty="0"/>
              <a:t>Anaesthetic College Tutors: </a:t>
            </a:r>
          </a:p>
          <a:p>
            <a:pPr marL="0" indent="0">
              <a:buNone/>
            </a:pPr>
            <a:r>
              <a:rPr lang="en-GB" cap="none" dirty="0"/>
              <a:t>Cardiff = David Leslie                               Swansea = Kate Harvey                                                                                                   Wrexham = Ruth </a:t>
            </a:r>
            <a:r>
              <a:rPr lang="en-GB" cap="none" dirty="0" err="1"/>
              <a:t>Vlies</a:t>
            </a:r>
            <a:r>
              <a:rPr lang="en-GB" cap="none" dirty="0"/>
              <a:t>                               ABUHB = Daniel Helme </a:t>
            </a:r>
          </a:p>
          <a:p>
            <a:pPr marL="0" indent="0">
              <a:buNone/>
            </a:pPr>
            <a:r>
              <a:rPr lang="en-GB" cap="none" dirty="0"/>
              <a:t>PCH = Matt Williams (Wales LLP Lead)       POW = Paulo Antoniazzi          YG = Suman Mitra</a:t>
            </a:r>
          </a:p>
          <a:p>
            <a:r>
              <a:rPr lang="en-GB" cap="none" dirty="0"/>
              <a:t> ACCS Anaesthetics Lead= Natalie Mincher</a:t>
            </a:r>
          </a:p>
          <a:p>
            <a:r>
              <a:rPr lang="en-GB" cap="none" dirty="0"/>
              <a:t>TPD = Louise Allman (Consultant Anaesthetist)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9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D998-BEDD-1C78-91A2-FD56C02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cap="none" dirty="0"/>
              <a:t>hat if I don’t complete the LOs?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AAB7-FDDD-4EE8-3576-89633E753D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cap="none" dirty="0"/>
              <a:t>hare your concerns with your CS &amp; ES</a:t>
            </a:r>
            <a:r>
              <a:rPr lang="en-GB" i="1" cap="none" dirty="0"/>
              <a:t> </a:t>
            </a:r>
            <a:r>
              <a:rPr lang="en-GB" sz="2400" b="1" i="1" cap="none" dirty="0"/>
              <a:t>early</a:t>
            </a:r>
            <a:r>
              <a:rPr lang="en-GB" sz="2400" b="1" cap="none" dirty="0"/>
              <a:t>: </a:t>
            </a:r>
            <a:r>
              <a:rPr lang="en-GB" sz="2400" cap="none" dirty="0"/>
              <a:t>They will likely have good advice</a:t>
            </a:r>
          </a:p>
          <a:p>
            <a:r>
              <a:rPr lang="en-GB" dirty="0"/>
              <a:t>T</a:t>
            </a:r>
            <a:r>
              <a:rPr lang="en-GB" cap="none" dirty="0"/>
              <a:t>alk to me, as an Anaesthetist, and TPD </a:t>
            </a:r>
            <a:r>
              <a:rPr lang="en-GB" sz="2400" b="1" i="1" cap="none" dirty="0"/>
              <a:t>early</a:t>
            </a:r>
          </a:p>
          <a:p>
            <a:r>
              <a:rPr lang="en-GB" cap="none" dirty="0"/>
              <a:t>Core level trainees are entitled to 6 months training extension (NB total time allowed in core. 6 months in higher training, or 12 months total for run-through) to achieve outstanding competencies or for exam failure: Talk to TPD.</a:t>
            </a:r>
          </a:p>
          <a:p>
            <a:r>
              <a:rPr lang="en-GB" cap="none" dirty="0"/>
              <a:t>The Professional Support Unit is a fantastic source of support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7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7BF7-FBB0-BFC2-675B-DCAB0804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3642"/>
            <a:ext cx="10364451" cy="837029"/>
          </a:xfrm>
        </p:spPr>
        <p:txBody>
          <a:bodyPr/>
          <a:lstStyle/>
          <a:p>
            <a:r>
              <a:rPr lang="en-GB" dirty="0"/>
              <a:t>Some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4ADC-56BC-5183-96F7-D503A8D8A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68" y="801859"/>
            <a:ext cx="11127545" cy="59225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</a:t>
            </a:r>
            <a:r>
              <a:rPr lang="en-GB" cap="none" dirty="0"/>
              <a:t>e informed: Know your curriculum, know the goals</a:t>
            </a:r>
          </a:p>
          <a:p>
            <a:r>
              <a:rPr lang="en-GB" cap="none" dirty="0"/>
              <a:t>Keep a logbook: Anaesthetic cases, Sedation cases, US cases and practical procedures</a:t>
            </a:r>
          </a:p>
          <a:p>
            <a:r>
              <a:rPr lang="en-GB" cap="none" dirty="0"/>
              <a:t>Be organised: Plan your training time, allow for planned (and unplanned) life events.</a:t>
            </a:r>
          </a:p>
          <a:p>
            <a:r>
              <a:rPr lang="en-GB" cap="none" dirty="0"/>
              <a:t>Aim for at least one WPBA/SLE per training list/day</a:t>
            </a:r>
          </a:p>
          <a:p>
            <a:r>
              <a:rPr lang="en-GB" cap="none" dirty="0"/>
              <a:t>Be proactive: seek out the consultant you’re </a:t>
            </a:r>
            <a:r>
              <a:rPr lang="en-GB" cap="none" dirty="0" err="1"/>
              <a:t>rota’d</a:t>
            </a:r>
            <a:r>
              <a:rPr lang="en-GB" cap="none" dirty="0"/>
              <a:t> with the next day and ask if you can talk through a particular topic, or be observed pre-assessing a patient.</a:t>
            </a:r>
          </a:p>
          <a:p>
            <a:r>
              <a:rPr lang="en-GB" cap="none" dirty="0"/>
              <a:t>Ask for feedback and complete assessments on e-portfolio there and then</a:t>
            </a:r>
          </a:p>
          <a:p>
            <a:r>
              <a:rPr lang="en-GB" cap="none" dirty="0"/>
              <a:t>Be polite &amp; nice to patients and to colleagues, especially the ODPs- they are an invaluable ally!</a:t>
            </a:r>
          </a:p>
          <a:p>
            <a:r>
              <a:rPr lang="en-GB" cap="none" dirty="0"/>
              <a:t>Arrive in time to see all the patients on your list pre-op, aim to see more than the consultant does!</a:t>
            </a:r>
          </a:p>
          <a:p>
            <a:r>
              <a:rPr lang="en-GB" dirty="0"/>
              <a:t>A</a:t>
            </a:r>
            <a:r>
              <a:rPr lang="en-GB" cap="none" dirty="0"/>
              <a:t>llow time to check your anaesthetic machines in theatre &amp; draw up emergency drugs before the start of </a:t>
            </a:r>
            <a:r>
              <a:rPr lang="en-GB" b="1" cap="none" dirty="0"/>
              <a:t>every</a:t>
            </a:r>
            <a:r>
              <a:rPr lang="en-GB" cap="none" dirty="0"/>
              <a:t> list</a:t>
            </a:r>
          </a:p>
          <a:p>
            <a:r>
              <a:rPr lang="en-GB" dirty="0"/>
              <a:t>I</a:t>
            </a:r>
            <a:r>
              <a:rPr lang="en-GB" cap="none" dirty="0"/>
              <a:t>t’s a steep learning curve, don’t panic! Everyone has had bad days of not getting lines/tubes in first time.</a:t>
            </a:r>
          </a:p>
          <a:p>
            <a:r>
              <a:rPr lang="en-GB" cap="none" dirty="0"/>
              <a:t>Anaesthesia is part craft, part science: there are many ways of anaesthetising for a certain case: Don’t be disheartened if ‘everybody does it differently’- be receptive, be inquisitive. Most anaesthetists will gladly share their thought process and preferences.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8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0846-76C2-7BC1-290A-5702633F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cap="none" baseline="30000" dirty="0"/>
              <a:t>st</a:t>
            </a:r>
            <a:r>
              <a:rPr lang="en-GB" cap="none" dirty="0"/>
              <a:t> things to 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AA1-36BC-34AB-9484-C8495902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56935"/>
            <a:ext cx="10364452" cy="4698610"/>
          </a:xfrm>
        </p:spPr>
        <p:txBody>
          <a:bodyPr/>
          <a:lstStyle/>
          <a:p>
            <a:r>
              <a:rPr lang="en-GB" cap="none" dirty="0"/>
              <a:t>First things to do 1) Register with your parent specialty Royal College (</a:t>
            </a:r>
            <a:r>
              <a:rPr lang="en-GB" cap="none" dirty="0" err="1"/>
              <a:t>RCoA</a:t>
            </a:r>
            <a:r>
              <a:rPr lang="en-GB" cap="none" dirty="0"/>
              <a:t> &amp; LLP)   2) Arrange to meet your CS &amp; your ES</a:t>
            </a:r>
          </a:p>
          <a:p>
            <a:r>
              <a:rPr lang="en-GB" cap="none" dirty="0" err="1"/>
              <a:t>RCoA</a:t>
            </a:r>
            <a:r>
              <a:rPr lang="en-GB" cap="none" dirty="0"/>
              <a:t> Novice Guide on </a:t>
            </a:r>
            <a:r>
              <a:rPr lang="en-GB" cap="none" dirty="0" err="1"/>
              <a:t>RCoA</a:t>
            </a:r>
            <a:r>
              <a:rPr lang="en-GB" cap="none" dirty="0"/>
              <a:t> website: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34422-C619-1ACE-4820-EBBABEF7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27" y="3233607"/>
            <a:ext cx="4819650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3E34E-5616-B509-261E-46357CDD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68" y="3921897"/>
            <a:ext cx="4286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D4EE-3668-C08D-9577-3401A569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LO7: Provide safe basic anaesthetic care, including sedation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DCB9-F444-477D-5ACF-9A356936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EPA1</a:t>
            </a:r>
          </a:p>
          <a:p>
            <a:r>
              <a:rPr lang="en-GB" dirty="0"/>
              <a:t>EPA2</a:t>
            </a:r>
          </a:p>
          <a:p>
            <a:r>
              <a:rPr lang="en-GB" dirty="0"/>
              <a:t>MTR </a:t>
            </a:r>
          </a:p>
          <a:p>
            <a:r>
              <a:rPr lang="en-GB" dirty="0"/>
              <a:t>IAC Certificate </a:t>
            </a:r>
          </a:p>
          <a:p>
            <a:r>
              <a:rPr lang="en-GB" dirty="0"/>
              <a:t>HALO in </a:t>
            </a:r>
            <a:r>
              <a:rPr lang="en-GB" dirty="0" err="1"/>
              <a:t>SEDATion</a:t>
            </a:r>
            <a:endParaRPr lang="en-GB" dirty="0"/>
          </a:p>
          <a:p>
            <a:endParaRPr lang="en-GB" dirty="0"/>
          </a:p>
          <a:p>
            <a:r>
              <a:rPr lang="en-GB" dirty="0">
                <a:latin typeface="Amasis MT Pro Medium" panose="020B0604020202020204" pitchFamily="18" charset="0"/>
              </a:rPr>
              <a:t>6 </a:t>
            </a:r>
            <a:r>
              <a:rPr lang="en-GB" cap="none" dirty="0">
                <a:latin typeface="Amasis MT Pro Medium" panose="020B0604020202020204" pitchFamily="18" charset="0"/>
              </a:rPr>
              <a:t>months is tight, there’s a lot to do! Be informed, be organised.</a:t>
            </a:r>
            <a:endParaRPr lang="en-GB" dirty="0"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8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FB441-1E59-0061-EE88-E851E4CF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IAC workbook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85948-37D4-EBC0-FD28-3647B4ECD4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www.rcoa.ac.uk/sites/default/files/documents/2022-08/EPA-1-1-2022%20v1.1pdf</a:t>
            </a:r>
            <a:endParaRPr lang="en-US" sz="1800" dirty="0"/>
          </a:p>
          <a:p>
            <a:endParaRPr lang="en-US" sz="1800" dirty="0"/>
          </a:p>
          <a:p>
            <a:r>
              <a:rPr lang="en-US" sz="2400" b="1" cap="none" dirty="0"/>
              <a:t>Aim to complete IAC in 3 months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A1DD7-054B-2476-4420-93B84D431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841" b="-1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4E433C6-A43C-B43D-26C0-57BC9D2222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3314"/>
          <a:stretch/>
        </p:blipFill>
        <p:spPr>
          <a:xfrm>
            <a:off x="-197581" y="-168803"/>
            <a:ext cx="12389581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8DA08-4FAB-86E6-5772-21DDDF464DDA}"/>
              </a:ext>
            </a:extLst>
          </p:cNvPr>
          <p:cNvSpPr txBox="1"/>
          <p:nvPr/>
        </p:nvSpPr>
        <p:spPr>
          <a:xfrm>
            <a:off x="0" y="6049108"/>
            <a:ext cx="492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**Each of these to be completed at Entrustment Level of 2b**</a:t>
            </a:r>
          </a:p>
        </p:txBody>
      </p:sp>
    </p:spTree>
    <p:extLst>
      <p:ext uri="{BB962C8B-B14F-4D97-AF65-F5344CB8AC3E}">
        <p14:creationId xmlns:p14="http://schemas.microsoft.com/office/powerpoint/2010/main" val="24602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5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020CE-A0BB-6D80-7C30-B196811E51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3579" b="1"/>
          <a:stretch/>
        </p:blipFill>
        <p:spPr>
          <a:xfrm>
            <a:off x="8860" y="10"/>
            <a:ext cx="8688100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805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0A6C-310C-046D-272B-411AAFD9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15F5D-EFE9-A790-0481-74D947D8C3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68880" y="2438400"/>
            <a:ext cx="8341360" cy="3007360"/>
          </a:xfrm>
        </p:spPr>
      </p:pic>
    </p:spTree>
    <p:extLst>
      <p:ext uri="{BB962C8B-B14F-4D97-AF65-F5344CB8AC3E}">
        <p14:creationId xmlns:p14="http://schemas.microsoft.com/office/powerpoint/2010/main" val="29339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15B97-1E3A-F8F0-263E-717B624D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272374"/>
            <a:ext cx="6909480" cy="6585625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6D0B8-A15C-FA6F-F066-7494B58E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EPA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B6262D-7AAD-D82F-616B-1C965F3120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889035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343</TotalTime>
  <Words>785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Amasis MT Pro Medium</vt:lpstr>
      <vt:lpstr>Arial</vt:lpstr>
      <vt:lpstr>Tw Cen MT</vt:lpstr>
      <vt:lpstr>Droplet</vt:lpstr>
      <vt:lpstr>Making the most out of your Anaesthetics training in Wales</vt:lpstr>
      <vt:lpstr>Curriculum summary table</vt:lpstr>
      <vt:lpstr>1st things to do</vt:lpstr>
      <vt:lpstr>LO7: Provide safe basic anaesthetic care, including sedation</vt:lpstr>
      <vt:lpstr>IAC workbook</vt:lpstr>
      <vt:lpstr>PowerPoint Presentation</vt:lpstr>
      <vt:lpstr>PowerPoint Presentation</vt:lpstr>
      <vt:lpstr>PowerPoint Presentation</vt:lpstr>
      <vt:lpstr>EPA 2</vt:lpstr>
      <vt:lpstr>Simulation syllabus for IAC</vt:lpstr>
      <vt:lpstr>PowerPoint Presentation</vt:lpstr>
      <vt:lpstr>LO7-Crib sheet (table designed by Natalie mincher)</vt:lpstr>
      <vt:lpstr>PowerPoint Presentation</vt:lpstr>
      <vt:lpstr>PowerPoint Presentation</vt:lpstr>
      <vt:lpstr>Sedation HALO </vt:lpstr>
      <vt:lpstr>PowerPoint Presentation</vt:lpstr>
      <vt:lpstr>PowerPoint Presentation</vt:lpstr>
      <vt:lpstr>PowerPoint Presentation</vt:lpstr>
      <vt:lpstr>Halo in Procedural sedation</vt:lpstr>
      <vt:lpstr>Ask your supervisors &amp; trainee reps to point out training opportunities in your healthboard</vt:lpstr>
      <vt:lpstr>EDT</vt:lpstr>
      <vt:lpstr>Useful contacts</vt:lpstr>
      <vt:lpstr>What if I don’t complete the LOs?</vt:lpstr>
      <vt:lpstr>Some Tips</vt:lpstr>
    </vt:vector>
  </TitlesOfParts>
  <Company>Aneurin Bevan University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out of your Anaesthetics training in Wales</dc:title>
  <dc:creator>Louise Allman (Aneurin Bevan UHB - Anaesthetics)</dc:creator>
  <cp:lastModifiedBy>Louise Allman (Aneurin Bevan UHB - Anaesthetics)</cp:lastModifiedBy>
  <cp:revision>20</cp:revision>
  <dcterms:created xsi:type="dcterms:W3CDTF">2022-09-06T20:18:11Z</dcterms:created>
  <dcterms:modified xsi:type="dcterms:W3CDTF">2022-10-31T00:53:04Z</dcterms:modified>
</cp:coreProperties>
</file>